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9" r:id="rId5"/>
    <p:sldId id="279" r:id="rId6"/>
    <p:sldId id="300" r:id="rId7"/>
    <p:sldId id="301" r:id="rId8"/>
    <p:sldId id="302" r:id="rId9"/>
    <p:sldId id="306" r:id="rId10"/>
    <p:sldId id="307" r:id="rId11"/>
    <p:sldId id="303" r:id="rId12"/>
    <p:sldId id="308" r:id="rId13"/>
    <p:sldId id="305" r:id="rId14"/>
    <p:sldId id="298" r:id="rId15"/>
    <p:sldId id="277" r:id="rId16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2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A133B1-5190-4523-BE97-1191E8E7F960}" v="3" dt="2025-09-25T11:31:13.9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2" autoAdjust="0"/>
    <p:restoredTop sz="89633" autoAdjust="0"/>
  </p:normalViewPr>
  <p:slideViewPr>
    <p:cSldViewPr snapToGrid="0" showGuides="1">
      <p:cViewPr varScale="1">
        <p:scale>
          <a:sx n="76" d="100"/>
          <a:sy n="76" d="100"/>
        </p:scale>
        <p:origin x="620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>
        <p:scale>
          <a:sx n="100" d="100"/>
          <a:sy n="100" d="100"/>
        </p:scale>
        <p:origin x="2248" y="-1068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Aiken" userId="e29b3b090cb45afc" providerId="LiveId" clId="{1C4208A0-79F9-4F16-B4A1-585C34C08BF8}"/>
    <pc:docChg chg="custSel addSld delSld modSld">
      <pc:chgData name="Laura Aiken" userId="e29b3b090cb45afc" providerId="LiveId" clId="{1C4208A0-79F9-4F16-B4A1-585C34C08BF8}" dt="2025-09-25T11:31:56.536" v="86" actId="14100"/>
      <pc:docMkLst>
        <pc:docMk/>
      </pc:docMkLst>
      <pc:sldChg chg="modSp mod">
        <pc:chgData name="Laura Aiken" userId="e29b3b090cb45afc" providerId="LiveId" clId="{1C4208A0-79F9-4F16-B4A1-585C34C08BF8}" dt="2025-09-25T11:31:30.836" v="60" actId="20577"/>
        <pc:sldMkLst>
          <pc:docMk/>
          <pc:sldMk cId="18791358" sldId="269"/>
        </pc:sldMkLst>
        <pc:spChg chg="mod">
          <ac:chgData name="Laura Aiken" userId="e29b3b090cb45afc" providerId="LiveId" clId="{1C4208A0-79F9-4F16-B4A1-585C34C08BF8}" dt="2025-09-25T11:31:30.836" v="60" actId="20577"/>
          <ac:spMkLst>
            <pc:docMk/>
            <pc:sldMk cId="18791358" sldId="269"/>
            <ac:spMk id="2" creationId="{655BF6EE-1687-CB82-ECE1-C81190CEFFC4}"/>
          </ac:spMkLst>
        </pc:spChg>
      </pc:sldChg>
      <pc:sldChg chg="modSp mod">
        <pc:chgData name="Laura Aiken" userId="e29b3b090cb45afc" providerId="LiveId" clId="{1C4208A0-79F9-4F16-B4A1-585C34C08BF8}" dt="2025-09-25T11:31:01.443" v="44" actId="1076"/>
        <pc:sldMkLst>
          <pc:docMk/>
          <pc:sldMk cId="2988227664" sldId="303"/>
        </pc:sldMkLst>
        <pc:spChg chg="mod">
          <ac:chgData name="Laura Aiken" userId="e29b3b090cb45afc" providerId="LiveId" clId="{1C4208A0-79F9-4F16-B4A1-585C34C08BF8}" dt="2025-09-25T11:30:41.495" v="43" actId="404"/>
          <ac:spMkLst>
            <pc:docMk/>
            <pc:sldMk cId="2988227664" sldId="303"/>
            <ac:spMk id="2" creationId="{B2C23CC7-3A86-6840-E680-096A2E1CA38E}"/>
          </ac:spMkLst>
        </pc:spChg>
        <pc:picChg chg="mod ord">
          <ac:chgData name="Laura Aiken" userId="e29b3b090cb45afc" providerId="LiveId" clId="{1C4208A0-79F9-4F16-B4A1-585C34C08BF8}" dt="2025-09-25T11:31:01.443" v="44" actId="1076"/>
          <ac:picMkLst>
            <pc:docMk/>
            <pc:sldMk cId="2988227664" sldId="303"/>
            <ac:picMk id="4" creationId="{DF1405E5-8814-73CF-2D62-AA52A0BE3375}"/>
          </ac:picMkLst>
        </pc:picChg>
      </pc:sldChg>
      <pc:sldChg chg="delSp modSp del mod">
        <pc:chgData name="Laura Aiken" userId="e29b3b090cb45afc" providerId="LiveId" clId="{1C4208A0-79F9-4F16-B4A1-585C34C08BF8}" dt="2025-09-25T11:31:17.913" v="51" actId="47"/>
        <pc:sldMkLst>
          <pc:docMk/>
          <pc:sldMk cId="3818497752" sldId="304"/>
        </pc:sldMkLst>
        <pc:picChg chg="del mod">
          <ac:chgData name="Laura Aiken" userId="e29b3b090cb45afc" providerId="LiveId" clId="{1C4208A0-79F9-4F16-B4A1-585C34C08BF8}" dt="2025-09-25T11:31:12.282" v="47" actId="21"/>
          <ac:picMkLst>
            <pc:docMk/>
            <pc:sldMk cId="3818497752" sldId="304"/>
            <ac:picMk id="5" creationId="{66317E62-6F17-D1C7-0A60-7BABCE477304}"/>
          </ac:picMkLst>
        </pc:picChg>
      </pc:sldChg>
      <pc:sldChg chg="modSp mod">
        <pc:chgData name="Laura Aiken" userId="e29b3b090cb45afc" providerId="LiveId" clId="{1C4208A0-79F9-4F16-B4A1-585C34C08BF8}" dt="2025-09-25T11:31:56.536" v="86" actId="14100"/>
        <pc:sldMkLst>
          <pc:docMk/>
          <pc:sldMk cId="4101602531" sldId="307"/>
        </pc:sldMkLst>
        <pc:spChg chg="mod">
          <ac:chgData name="Laura Aiken" userId="e29b3b090cb45afc" providerId="LiveId" clId="{1C4208A0-79F9-4F16-B4A1-585C34C08BF8}" dt="2025-09-25T11:31:56.536" v="86" actId="14100"/>
          <ac:spMkLst>
            <pc:docMk/>
            <pc:sldMk cId="4101602531" sldId="307"/>
            <ac:spMk id="8" creationId="{4DC929BB-B867-EFF9-AB48-166234AE9633}"/>
          </ac:spMkLst>
        </pc:spChg>
        <pc:spChg chg="mod">
          <ac:chgData name="Laura Aiken" userId="e29b3b090cb45afc" providerId="LiveId" clId="{1C4208A0-79F9-4F16-B4A1-585C34C08BF8}" dt="2025-09-25T11:31:50.873" v="85" actId="1036"/>
          <ac:spMkLst>
            <pc:docMk/>
            <pc:sldMk cId="4101602531" sldId="307"/>
            <ac:spMk id="10" creationId="{2276FCB3-40AB-5BFD-720A-4C01C3B29D0C}"/>
          </ac:spMkLst>
        </pc:spChg>
        <pc:spChg chg="mod">
          <ac:chgData name="Laura Aiken" userId="e29b3b090cb45afc" providerId="LiveId" clId="{1C4208A0-79F9-4F16-B4A1-585C34C08BF8}" dt="2025-09-25T11:31:50.873" v="85" actId="1036"/>
          <ac:spMkLst>
            <pc:docMk/>
            <pc:sldMk cId="4101602531" sldId="307"/>
            <ac:spMk id="11" creationId="{5BADE245-AC12-3E34-6640-410DDC98AC43}"/>
          </ac:spMkLst>
        </pc:spChg>
        <pc:spChg chg="mod">
          <ac:chgData name="Laura Aiken" userId="e29b3b090cb45afc" providerId="LiveId" clId="{1C4208A0-79F9-4F16-B4A1-585C34C08BF8}" dt="2025-09-25T11:31:50.873" v="85" actId="1036"/>
          <ac:spMkLst>
            <pc:docMk/>
            <pc:sldMk cId="4101602531" sldId="307"/>
            <ac:spMk id="12" creationId="{3F8B7326-3284-E5D3-4D9C-6686FB6DBE77}"/>
          </ac:spMkLst>
        </pc:spChg>
      </pc:sldChg>
      <pc:sldChg chg="addSp delSp modSp add mod">
        <pc:chgData name="Laura Aiken" userId="e29b3b090cb45afc" providerId="LiveId" clId="{1C4208A0-79F9-4F16-B4A1-585C34C08BF8}" dt="2025-09-25T11:31:16.070" v="50" actId="167"/>
        <pc:sldMkLst>
          <pc:docMk/>
          <pc:sldMk cId="4263112864" sldId="308"/>
        </pc:sldMkLst>
        <pc:picChg chg="del">
          <ac:chgData name="Laura Aiken" userId="e29b3b090cb45afc" providerId="LiveId" clId="{1C4208A0-79F9-4F16-B4A1-585C34C08BF8}" dt="2025-09-25T11:31:13.612" v="48" actId="478"/>
          <ac:picMkLst>
            <pc:docMk/>
            <pc:sldMk cId="4263112864" sldId="308"/>
            <ac:picMk id="4" creationId="{45D8ED3E-465A-5622-DCA5-D184BBF65B5B}"/>
          </ac:picMkLst>
        </pc:picChg>
        <pc:picChg chg="add mod ord">
          <ac:chgData name="Laura Aiken" userId="e29b3b090cb45afc" providerId="LiveId" clId="{1C4208A0-79F9-4F16-B4A1-585C34C08BF8}" dt="2025-09-25T11:31:16.070" v="50" actId="167"/>
          <ac:picMkLst>
            <pc:docMk/>
            <pc:sldMk cId="4263112864" sldId="308"/>
            <ac:picMk id="5" creationId="{66317E62-6F17-D1C7-0A60-7BABCE47730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191004-C11C-DBF6-652B-9AEB34B5C2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A20ED0-712B-AC21-7195-FFE8476CB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B0A49-1A29-469D-BA84-85276008DF43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D1A2E-7916-55BF-B136-8CA6FB5875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D07FC-2BA2-08E4-42A1-0D2CC96CFB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099F6-F9EC-48D0-AE6A-373896682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007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972A4-92E7-438F-8AC3-5F2AB77CF367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78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0975A-EC93-42CF-BDEE-39B7115AAF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859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8" userDrawn="1">
          <p15:clr>
            <a:srgbClr val="F26B43"/>
          </p15:clr>
        </p15:guide>
        <p15:guide id="2" pos="2142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0975A-EC93-42CF-BDEE-39B7115AAF8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67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29F4A-1601-FF15-2333-71C98A07F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5EF7F7-9FE7-98CC-EFA3-1D71374034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FAB15A-2059-5745-05E8-0125490F1E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A93BB-E56F-D114-03E3-6277C74536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0975A-EC93-42CF-BDEE-39B7115AAF8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3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0975A-EC93-42CF-BDEE-39B7115AAF8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374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B9BAB-E667-CE22-EAC9-D896AA1AF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3C1394-8A9B-BE33-7775-52C1F179A8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B5C158-E99B-6A9B-D81B-67CCB99A3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B5A93-9EBF-628D-B41B-4A4C6D21A3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0975A-EC93-42CF-BDEE-39B7115AAF8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841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3CDDB-9B09-C9E5-FCB6-50643C0D5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75D9EB-DB43-F870-1FC5-5308ECB0F1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8D4FAA-9D01-A3ED-02AE-879665B970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E1CE6-0E2D-0826-B2CA-917ABBDE7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0975A-EC93-42CF-BDEE-39B7115AAF8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82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CF894-25B5-41EC-8791-50A0ABD94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B0E36-B38E-4699-B3C3-775168DB3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4" name="Picture 3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FAF6AF0B-15FC-F767-CCF0-E10ACE2541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9" t="35115" r="25301" b="41631"/>
          <a:stretch/>
        </p:blipFill>
        <p:spPr>
          <a:xfrm>
            <a:off x="10678539" y="138929"/>
            <a:ext cx="1350522" cy="5846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6D1D5D4-0784-0A38-B506-278C6DD9C5EA}"/>
              </a:ext>
            </a:extLst>
          </p:cNvPr>
          <p:cNvSpPr txBox="1"/>
          <p:nvPr userDrawn="1"/>
        </p:nvSpPr>
        <p:spPr>
          <a:xfrm>
            <a:off x="10611293" y="673949"/>
            <a:ext cx="12250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chemeClr val="accent1"/>
                </a:solidFill>
              </a:rPr>
              <a:t>Resource Hub</a:t>
            </a:r>
          </a:p>
        </p:txBody>
      </p:sp>
    </p:spTree>
    <p:extLst>
      <p:ext uri="{BB962C8B-B14F-4D97-AF65-F5344CB8AC3E}">
        <p14:creationId xmlns:p14="http://schemas.microsoft.com/office/powerpoint/2010/main" val="221955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DAF2-9C67-4668-ABD1-AD8AA8748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B5FA7-C2EA-4B5D-9124-144483DD7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24E56-8A90-4043-8B1E-8508FE8AB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A3BBF-F8BB-41CB-9823-093298708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41FF6-8A46-47E3-ABA1-4FE45CB9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49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434AC6-6D44-46E7-B93E-FCADC1D8F4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717E5-DB59-4523-9B9E-A39453026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F971C-AB29-44F0-8A4A-4DC1A7A8F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8AA0F-EF14-4A4F-9504-43ED0D382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AAA4A-AB14-4F8A-9C86-F1C6647F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77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00513-DFB4-40DC-904F-6693C3C70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E2433-F207-4FB0-9B39-F8D3C9EED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5" name="Picture 4" descr="A purple text on a white background&#10;&#10;AI-generated content may be incorrect.">
            <a:extLst>
              <a:ext uri="{FF2B5EF4-FFF2-40B4-BE49-F238E27FC236}">
                <a16:creationId xmlns:a16="http://schemas.microsoft.com/office/drawing/2014/main" id="{311C9D71-565B-09C8-0598-3053541C24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9" t="35115" r="25301" b="41631"/>
          <a:stretch/>
        </p:blipFill>
        <p:spPr>
          <a:xfrm>
            <a:off x="10678539" y="138929"/>
            <a:ext cx="1350522" cy="5846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95CDAB-5AF9-942E-BF3E-E9CF74DD8461}"/>
              </a:ext>
            </a:extLst>
          </p:cNvPr>
          <p:cNvSpPr txBox="1"/>
          <p:nvPr userDrawn="1"/>
        </p:nvSpPr>
        <p:spPr>
          <a:xfrm>
            <a:off x="10611293" y="673949"/>
            <a:ext cx="12250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chemeClr val="accent1"/>
                </a:solidFill>
              </a:rPr>
              <a:t>Resource Hub</a:t>
            </a:r>
          </a:p>
        </p:txBody>
      </p:sp>
    </p:spTree>
    <p:extLst>
      <p:ext uri="{BB962C8B-B14F-4D97-AF65-F5344CB8AC3E}">
        <p14:creationId xmlns:p14="http://schemas.microsoft.com/office/powerpoint/2010/main" val="1323944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2A80-405D-4721-ADA8-B69C2F5F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7885B-E06C-4548-9FF8-F006E7E40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2DA5A-DEA7-48CD-BEEC-1619DC883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673C3-B3B8-4EA4-86C0-D62D9AB73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04FA5-F988-4A11-BB7B-B4832DD98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9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37FB7-82B5-4E98-8274-796498475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54B93-9008-4C95-A4BC-065635BE4E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75D65-7E57-4FF7-9FA7-D9DDB662E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3C506C-63BB-4BA4-83E6-87931A7E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83D81-93C9-4B2F-9057-F31683C1C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24899-B933-4364-895E-7D7AD880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26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55113-8E8C-4F23-9713-A61805649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EDF18-D4D6-4F20-9609-3262F74AF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745659-31A9-4958-9A64-6A130CAD6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2388FC-54EB-4268-A24A-003CAF9049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170DC9-285A-4A65-951B-EF53B4B5C7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FA694-64F8-4975-A72F-E6EB376F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F58A8D-9FE7-43F9-B15C-F18323859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3C52FC-2C78-4F35-9191-BD6D73FB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5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831F-0F1B-4CA6-AD78-DAA716D0E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424575-A5EC-41A1-83BC-9C9FAA51E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F6E1E-1659-48D8-BAFE-C945E688C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E6BF69-0B59-42A6-9D52-ACB4B8C5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506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C6B7A8-9487-48AC-93FA-E5503CF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95AE9A-82A6-46F0-820D-DD62B2D8F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D5A5A3-2DB0-45CF-9384-9ABB68E0F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24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BD93A-3991-4F91-B259-637728649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37B65-C756-4F8F-B63E-167ED26F5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60E66-2290-460F-A3B0-F79F0B944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27456-4E71-4F9D-823E-0F3F7406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4683F0-985A-4A78-AA25-B7B795B04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6A6ED-8733-4B0A-9D70-232D96FD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01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DC42D-6945-4779-9B63-29CCCC30D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4DD273-AF34-48EF-A5D0-A44FED83E9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56E88D-7F8F-47A8-898E-E27EF11A5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11596-0433-42AB-8DB1-94EBA907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48282-A4C4-45B2-8E9F-7F3D9CD85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2940C-6F05-43E0-B091-15CF1DB9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6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8B1519-BE2E-4517-8C16-D681CC6E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B3D8D-EC04-4FDF-9BE1-7F552770C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7D2B5-4CC5-4EF2-9552-08D2A77ED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30D1F-9D49-4B1E-909B-D6FB994AB86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08325-B74B-4C77-A835-9325F81D3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2CB2E-5960-42C8-BDB4-E9D2B60D15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C93B5-2A84-429C-92DB-EB81AE23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04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gb/office/mark-your-email-as-normal-personal-private-or-confidential-4a76d05b-6c29-4a0d-9096-71784a6b12c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negb.co.uk/wp-content/uploads/WineGB-A-Toolkit-For-Safe-and-Respectful-Workplaces-1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negb.co.uk/wp-content/uploads/WineGB-A-Toolkit-For-Safe-and-Respectful-Workplaces-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BF6EE-1687-CB82-ECE1-C81190CEF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768" y="1122362"/>
            <a:ext cx="11308465" cy="2719795"/>
          </a:xfrm>
        </p:spPr>
        <p:txBody>
          <a:bodyPr>
            <a:normAutofit fontScale="90000"/>
          </a:bodyPr>
          <a:lstStyle/>
          <a:p>
            <a:r>
              <a:rPr lang="en-GB" dirty="0"/>
              <a:t>Training Template</a:t>
            </a:r>
            <a:br>
              <a:rPr lang="en-GB" dirty="0"/>
            </a:br>
            <a:br>
              <a:rPr lang="en-GB" dirty="0"/>
            </a:br>
            <a:r>
              <a:rPr lang="en-GB" sz="4000" dirty="0"/>
              <a:t>Company Sexual Harassment</a:t>
            </a:r>
            <a:br>
              <a:rPr lang="en-GB" sz="4000" dirty="0"/>
            </a:br>
            <a:r>
              <a:rPr lang="en-GB" sz="4000" dirty="0"/>
              <a:t>Policy &amp; Procedures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5F44CD-5849-F0B4-AA05-780602FA2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3944"/>
            <a:ext cx="9144000" cy="1501629"/>
          </a:xfrm>
        </p:spPr>
        <p:txBody>
          <a:bodyPr anchor="ctr">
            <a:normAutofit fontScale="92500"/>
          </a:bodyPr>
          <a:lstStyle/>
          <a:p>
            <a:r>
              <a:rPr lang="en-GB" dirty="0"/>
              <a:t>Created January 2025</a:t>
            </a:r>
          </a:p>
          <a:p>
            <a:r>
              <a:rPr lang="en-GB" dirty="0"/>
              <a:t>This template is a slide deck designed to give an overview of Sexual Harassment Policy &amp; Procedures. It’s ideal for smaller businesses getting started in their processes and training.</a:t>
            </a:r>
          </a:p>
        </p:txBody>
      </p:sp>
    </p:spTree>
    <p:extLst>
      <p:ext uri="{BB962C8B-B14F-4D97-AF65-F5344CB8AC3E}">
        <p14:creationId xmlns:p14="http://schemas.microsoft.com/office/powerpoint/2010/main" val="18791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33926-748C-22CC-49A0-E92F530E8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5C7AF-B8B9-0012-ACF2-F91C8C026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Reporting incidents of sexual harassment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A86C7-AA2D-48CB-944E-FEB8F5F6F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4953"/>
            <a:ext cx="10423967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ym typeface="Wingdings" panose="05000000000000000000" pitchFamily="2" charset="2"/>
              </a:rPr>
              <a:t>How you can report an incident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ym typeface="Wingdings" panose="05000000000000000000" pitchFamily="2" charset="2"/>
              </a:rPr>
              <a:t>How to issue an informal or formal complaint.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ym typeface="Wingdings" panose="05000000000000000000" pitchFamily="2" charset="2"/>
              </a:rPr>
              <a:t>Process for formal complaints.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b="1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700" b="1" dirty="0">
                <a:sym typeface="Wingdings" panose="05000000000000000000" pitchFamily="2" charset="2"/>
              </a:rPr>
              <a:t>Mark emails as sensitive/private: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700" dirty="0">
                <a:latin typeface="Aptos" panose="020B0004020202020204" pitchFamily="34" charset="0"/>
                <a:hlinkClick r:id="rId3"/>
              </a:rPr>
              <a:t>https://support.microsoft.com/en-gb/office/mark-your-email-as-normal-personal-private-or-confidential-4a76d05b-6c29-4a0d-9096-71784a6b12c1</a:t>
            </a:r>
            <a:r>
              <a:rPr lang="en-GB" sz="1700" dirty="0">
                <a:latin typeface="Aptos" panose="020B00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sz="2400" b="1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sz="2800" b="1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sz="2800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2960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74913-AFA0-F0A1-CDF1-53C9E7272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AA735-D8FB-5A69-E673-D6586349B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Ongoing monitoring and prevention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7B34D-17B8-4B02-D76D-10F033EF0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070"/>
            <a:ext cx="10423967" cy="510391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1" dirty="0">
                <a:sym typeface="Wingdings" panose="05000000000000000000" pitchFamily="2" charset="2"/>
              </a:rPr>
              <a:t>Induction</a:t>
            </a:r>
          </a:p>
          <a:p>
            <a:pPr marL="34290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/>
              <a:t>Training and agreement with policies and procedures during new employee induction</a:t>
            </a:r>
          </a:p>
          <a:p>
            <a:pPr marL="0" indent="0">
              <a:buSzPts val="1000"/>
              <a:buNone/>
              <a:tabLst>
                <a:tab pos="457200" algn="l"/>
              </a:tabLst>
            </a:pPr>
            <a:r>
              <a:rPr lang="en-GB" sz="2000" b="1" dirty="0"/>
              <a:t>Staff 1-to-1s</a:t>
            </a:r>
          </a:p>
          <a:p>
            <a:pPr marL="34290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/>
              <a:t>Harassment issues can be discussed during any 1-to-1s throughout the year (an ‘open door’ policy)</a:t>
            </a:r>
          </a:p>
          <a:p>
            <a:pPr marL="0" indent="0">
              <a:buSzPts val="1000"/>
              <a:buNone/>
              <a:tabLst>
                <a:tab pos="457200" algn="l"/>
              </a:tabLst>
            </a:pPr>
            <a:r>
              <a:rPr lang="en-GB" sz="2000" b="1" dirty="0"/>
              <a:t>Exit interviews</a:t>
            </a:r>
          </a:p>
          <a:p>
            <a:pPr marL="34290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/>
              <a:t>Questions regarding harassment policy and procedures will be conducted during exit interviews</a:t>
            </a:r>
          </a:p>
          <a:p>
            <a:pPr marL="0" indent="0">
              <a:buSzPts val="1000"/>
              <a:buNone/>
              <a:tabLst>
                <a:tab pos="457200" algn="l"/>
              </a:tabLst>
            </a:pPr>
            <a:r>
              <a:rPr lang="en-GB" sz="2000" b="1" dirty="0"/>
              <a:t>Engagement with industry bodies</a:t>
            </a:r>
          </a:p>
          <a:p>
            <a:pPr marL="34290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000" dirty="0"/>
              <a:t>E.g. Member of Drinks United (WSTA, WSET, Drinks Trust) - drive coordinated DEI and safeguarding action across the UK drinks industry to create a culture that reflects and supports its people.</a:t>
            </a:r>
            <a:endParaRPr lang="en-GB" sz="2400" b="1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sz="2400" b="1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sz="2800" b="1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sz="2800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0970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432659B-63CE-9904-F537-29D2688290F0}"/>
              </a:ext>
            </a:extLst>
          </p:cNvPr>
          <p:cNvSpPr txBox="1">
            <a:spLocks/>
          </p:cNvSpPr>
          <p:nvPr/>
        </p:nvSpPr>
        <p:spPr>
          <a:xfrm>
            <a:off x="779676" y="2600849"/>
            <a:ext cx="106326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Questions and Comments</a:t>
            </a:r>
          </a:p>
        </p:txBody>
      </p:sp>
    </p:spTree>
    <p:extLst>
      <p:ext uri="{BB962C8B-B14F-4D97-AF65-F5344CB8AC3E}">
        <p14:creationId xmlns:p14="http://schemas.microsoft.com/office/powerpoint/2010/main" val="308417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EF0A6-F8EF-557F-87B7-1A16ABDD3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9B9DE48-741C-65E3-9885-6530076AE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7390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b="1" dirty="0"/>
              <a:t>What is sexual harassment?</a:t>
            </a:r>
          </a:p>
          <a:p>
            <a:pPr>
              <a:lnSpc>
                <a:spcPct val="100000"/>
              </a:lnSpc>
            </a:pPr>
            <a:r>
              <a:rPr lang="en-GB" sz="2400" b="1" dirty="0"/>
              <a:t>What is our duty as employers?</a:t>
            </a:r>
          </a:p>
          <a:p>
            <a:pPr>
              <a:lnSpc>
                <a:spcPct val="100000"/>
              </a:lnSpc>
            </a:pPr>
            <a:r>
              <a:rPr lang="en-GB" sz="2400" b="1" dirty="0"/>
              <a:t>How can we assess the risk of sexual harassment in context of our workplace?</a:t>
            </a:r>
          </a:p>
          <a:p>
            <a:pPr>
              <a:lnSpc>
                <a:spcPct val="100000"/>
              </a:lnSpc>
            </a:pPr>
            <a:r>
              <a:rPr lang="en-GB" sz="2400" b="1" dirty="0"/>
              <a:t>How can you report incidents of sexual harassment?</a:t>
            </a:r>
          </a:p>
          <a:p>
            <a:pPr>
              <a:lnSpc>
                <a:spcPct val="100000"/>
              </a:lnSpc>
            </a:pPr>
            <a:r>
              <a:rPr lang="en-GB" sz="2400" b="1" dirty="0"/>
              <a:t>How can we ensure ongoing monitoring and prevention?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93157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FA807-7718-841F-ADBA-DA575447E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999F-1A34-EB76-8B0E-49ED4E729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sexual harassment?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D1A19D-DAD8-72C1-D6AD-2D7B9EC1F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8250"/>
            <a:ext cx="10515600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GB" sz="2400" b="1" dirty="0"/>
              <a:t>Unwanted conduct of a sexual nature </a:t>
            </a:r>
            <a:r>
              <a:rPr lang="en-GB" sz="2400" dirty="0"/>
              <a:t>that has the purpose or effect of violating a person’s dignity or creating an offensive, intimidating or hostile environment for them.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GB" sz="2400" dirty="0"/>
              <a:t>Of a sexual nature, but </a:t>
            </a:r>
            <a:r>
              <a:rPr lang="en-GB" sz="2400" b="1" dirty="0"/>
              <a:t>does not have to be sexually motivated.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GB" sz="2400" dirty="0"/>
              <a:t>Doesn’t have to be directed at </a:t>
            </a:r>
            <a:r>
              <a:rPr lang="en-GB" sz="2400" b="1" dirty="0"/>
              <a:t>anyone in particular.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GB" sz="2400" dirty="0"/>
              <a:t>Conduct invited or welcomed in the past </a:t>
            </a:r>
            <a:r>
              <a:rPr lang="en-GB" sz="2400" b="1" dirty="0"/>
              <a:t>can be unwanted</a:t>
            </a:r>
            <a:r>
              <a:rPr lang="en-GB" sz="2400" dirty="0"/>
              <a:t>.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GB" sz="2400" dirty="0"/>
              <a:t>Could be a </a:t>
            </a:r>
            <a:r>
              <a:rPr lang="en-GB" sz="2400" b="1" dirty="0"/>
              <a:t>one-off.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06110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A0D63-5BCA-23CC-8415-CB8D42A2C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F433-389D-6578-7679-007416DA4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Sexual harassment could include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337B2C2-FDC1-60D9-3AEA-40005C798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7390"/>
            <a:ext cx="10515600" cy="4351338"/>
          </a:xfrm>
        </p:spPr>
        <p:txBody>
          <a:bodyPr numCol="1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200" dirty="0"/>
              <a:t>Sexual comments or jokes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Displaying images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Suggestive looks, staring, leering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Propositions or sexual advances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Making promises for sexual favours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Sexual gestures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Intrusive questions about private or sex life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Sexual posts or content on social media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Spreading sexual rumours about someone</a:t>
            </a:r>
          </a:p>
          <a:p>
            <a:pPr>
              <a:lnSpc>
                <a:spcPct val="100000"/>
              </a:lnSpc>
            </a:pPr>
            <a:r>
              <a:rPr lang="en-GB" sz="2200" dirty="0"/>
              <a:t>Unwelcome touching</a:t>
            </a:r>
          </a:p>
        </p:txBody>
      </p:sp>
    </p:spTree>
    <p:extLst>
      <p:ext uri="{BB962C8B-B14F-4D97-AF65-F5344CB8AC3E}">
        <p14:creationId xmlns:p14="http://schemas.microsoft.com/office/powerpoint/2010/main" val="268321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7ADC4-9ACA-366E-36A0-E2BF16FE5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9E184-38D2-A907-843F-42D5A1A1B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duty as employers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5019A4C-B8E4-0514-911B-F90D7CCDDEB8}"/>
              </a:ext>
            </a:extLst>
          </p:cNvPr>
          <p:cNvSpPr/>
          <p:nvPr/>
        </p:nvSpPr>
        <p:spPr>
          <a:xfrm>
            <a:off x="530772" y="1636659"/>
            <a:ext cx="3111062" cy="1840788"/>
          </a:xfrm>
          <a:prstGeom prst="roundRect">
            <a:avLst/>
          </a:prstGeom>
          <a:noFill/>
          <a:ln w="28575">
            <a:solidFill>
              <a:srgbClr val="0027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New positive duty to prevent sexual harassment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Aims to transform workplace cultures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D39FDFC-14DE-52A9-6BF2-866EABCAD70F}"/>
              </a:ext>
            </a:extLst>
          </p:cNvPr>
          <p:cNvSpPr/>
          <p:nvPr/>
        </p:nvSpPr>
        <p:spPr>
          <a:xfrm>
            <a:off x="253933" y="3058731"/>
            <a:ext cx="720000" cy="72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CDB1951-6263-10AD-D13D-A3C1FE806768}"/>
              </a:ext>
            </a:extLst>
          </p:cNvPr>
          <p:cNvSpPr/>
          <p:nvPr/>
        </p:nvSpPr>
        <p:spPr>
          <a:xfrm>
            <a:off x="4258005" y="1636659"/>
            <a:ext cx="3111062" cy="1840788"/>
          </a:xfrm>
          <a:prstGeom prst="roundRect">
            <a:avLst/>
          </a:prstGeom>
          <a:noFill/>
          <a:ln w="28575">
            <a:solidFill>
              <a:srgbClr val="0027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Required to anticipate scenarios and take action to prevent (risk assessment)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Act to prevent it happening again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9CA606B-E2C5-D943-F5A1-5DDAD8DB0160}"/>
              </a:ext>
            </a:extLst>
          </p:cNvPr>
          <p:cNvSpPr/>
          <p:nvPr/>
        </p:nvSpPr>
        <p:spPr>
          <a:xfrm>
            <a:off x="3981166" y="3058731"/>
            <a:ext cx="720000" cy="72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636B727-679D-1F9F-D64B-DBAE8589BB48}"/>
              </a:ext>
            </a:extLst>
          </p:cNvPr>
          <p:cNvSpPr/>
          <p:nvPr/>
        </p:nvSpPr>
        <p:spPr>
          <a:xfrm>
            <a:off x="7985237" y="1636659"/>
            <a:ext cx="3111062" cy="1840788"/>
          </a:xfrm>
          <a:prstGeom prst="roundRect">
            <a:avLst/>
          </a:prstGeom>
          <a:noFill/>
          <a:ln w="28575">
            <a:solidFill>
              <a:srgbClr val="0027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Take into account 3</a:t>
            </a:r>
            <a:r>
              <a:rPr lang="en-GB" sz="1600" baseline="30000" dirty="0">
                <a:solidFill>
                  <a:srgbClr val="000000"/>
                </a:solidFill>
              </a:rPr>
              <a:t>rd</a:t>
            </a:r>
            <a:r>
              <a:rPr lang="en-GB" sz="1600" dirty="0">
                <a:solidFill>
                  <a:srgbClr val="000000"/>
                </a:solidFill>
              </a:rPr>
              <a:t> party harassment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B68959F-A49D-A2CA-B177-210FD0E18A22}"/>
              </a:ext>
            </a:extLst>
          </p:cNvPr>
          <p:cNvSpPr/>
          <p:nvPr/>
        </p:nvSpPr>
        <p:spPr>
          <a:xfrm>
            <a:off x="7708398" y="3058731"/>
            <a:ext cx="720000" cy="72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B41C899-7941-A7C1-7538-3425AAC5FDAD}"/>
              </a:ext>
            </a:extLst>
          </p:cNvPr>
          <p:cNvSpPr/>
          <p:nvPr/>
        </p:nvSpPr>
        <p:spPr>
          <a:xfrm>
            <a:off x="530772" y="4114144"/>
            <a:ext cx="3111062" cy="1840788"/>
          </a:xfrm>
          <a:prstGeom prst="roundRect">
            <a:avLst/>
          </a:prstGeom>
          <a:noFill/>
          <a:ln w="28575">
            <a:solidFill>
              <a:srgbClr val="0027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Take ‘reasonable steps’ (the preventative duty)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What is ‘reasonable’ varies by company/business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7A221AD-A40B-057E-5550-B8D30EDA1AF7}"/>
              </a:ext>
            </a:extLst>
          </p:cNvPr>
          <p:cNvSpPr/>
          <p:nvPr/>
        </p:nvSpPr>
        <p:spPr>
          <a:xfrm>
            <a:off x="253933" y="5536216"/>
            <a:ext cx="720000" cy="72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8A4C162-B337-1A43-0314-9C304CECFDF5}"/>
              </a:ext>
            </a:extLst>
          </p:cNvPr>
          <p:cNvSpPr/>
          <p:nvPr/>
        </p:nvSpPr>
        <p:spPr>
          <a:xfrm>
            <a:off x="4258005" y="4114144"/>
            <a:ext cx="3111062" cy="1840788"/>
          </a:xfrm>
          <a:prstGeom prst="roundRect">
            <a:avLst/>
          </a:prstGeom>
          <a:noFill/>
          <a:ln w="28575">
            <a:solidFill>
              <a:srgbClr val="0027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Preventative duty is anticipatory and ongoing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55A34AA-9512-A332-E02C-7EB41388A360}"/>
              </a:ext>
            </a:extLst>
          </p:cNvPr>
          <p:cNvSpPr/>
          <p:nvPr/>
        </p:nvSpPr>
        <p:spPr>
          <a:xfrm>
            <a:off x="3981166" y="5536216"/>
            <a:ext cx="720000" cy="72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0448465-1C72-D7AB-D10B-CB806EA8824C}"/>
              </a:ext>
            </a:extLst>
          </p:cNvPr>
          <p:cNvSpPr/>
          <p:nvPr/>
        </p:nvSpPr>
        <p:spPr>
          <a:xfrm>
            <a:off x="7985237" y="4114144"/>
            <a:ext cx="3111062" cy="1840788"/>
          </a:xfrm>
          <a:prstGeom prst="roundRect">
            <a:avLst/>
          </a:prstGeom>
          <a:noFill/>
          <a:ln w="28575">
            <a:solidFill>
              <a:srgbClr val="0027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Equality and Human Rights Commission has the power to enforce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</a:rPr>
              <a:t>Employees are able to report and be compensated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B416835-1B45-E05A-AB4E-5CD285CD4DB3}"/>
              </a:ext>
            </a:extLst>
          </p:cNvPr>
          <p:cNvSpPr/>
          <p:nvPr/>
        </p:nvSpPr>
        <p:spPr>
          <a:xfrm>
            <a:off x="7708398" y="5536216"/>
            <a:ext cx="720000" cy="72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2618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BE0E5-B879-A02B-5599-8708F6451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998E8-8D74-74F0-60C9-4248A841A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BC78D-1F6D-C1F3-BFBF-6D6901711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7390"/>
            <a:ext cx="10515600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Establish our anti-harassment policy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Engage staff</a:t>
            </a:r>
          </a:p>
          <a:p>
            <a:pPr lvl="1">
              <a:lnSpc>
                <a:spcPct val="100000"/>
              </a:lnSpc>
            </a:pPr>
            <a:r>
              <a:rPr lang="en-GB" sz="1800" dirty="0"/>
              <a:t>Training at induction.</a:t>
            </a:r>
          </a:p>
          <a:p>
            <a:pPr lvl="1">
              <a:lnSpc>
                <a:spcPct val="100000"/>
              </a:lnSpc>
            </a:pPr>
            <a:r>
              <a:rPr lang="en-GB" sz="1800" dirty="0"/>
              <a:t>One-to-one meetings at any point, leadership open door policy.</a:t>
            </a:r>
          </a:p>
          <a:p>
            <a:pPr lvl="1">
              <a:lnSpc>
                <a:spcPct val="100000"/>
              </a:lnSpc>
            </a:pPr>
            <a:r>
              <a:rPr lang="en-GB" sz="1800" dirty="0"/>
              <a:t>Exit interviews.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Assess and reduce risk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Establish a reporting mechanism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Conduct staff training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Establish the complaint handling procedure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Communicate processed to our third parties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000" dirty="0"/>
              <a:t>Monitor and evaluate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GB" sz="2000" dirty="0"/>
          </a:p>
          <a:p>
            <a:pPr>
              <a:lnSpc>
                <a:spcPct val="100000"/>
              </a:lnSpc>
            </a:pPr>
            <a:endParaRPr lang="en-GB" sz="2000" dirty="0"/>
          </a:p>
          <a:p>
            <a:pPr>
              <a:lnSpc>
                <a:spcPct val="100000"/>
              </a:lnSpc>
            </a:pPr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81791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C85B9-1AD5-27A1-1487-0306E891A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7CC1-F4FA-AE53-CA22-7D1830BB8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are situations risky?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C929BB-B867-EFF9-AB48-166234AE9633}"/>
              </a:ext>
            </a:extLst>
          </p:cNvPr>
          <p:cNvSpPr txBox="1"/>
          <p:nvPr/>
        </p:nvSpPr>
        <p:spPr>
          <a:xfrm>
            <a:off x="515008" y="1690687"/>
            <a:ext cx="5297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Consumption of alcohol:</a:t>
            </a:r>
            <a:r>
              <a:rPr lang="en-GB" dirty="0">
                <a:solidFill>
                  <a:srgbClr val="000000"/>
                </a:solidFill>
              </a:rPr>
              <a:t> moderation reminders; no one should feel pressure to drink.</a:t>
            </a:r>
          </a:p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20EEA8-9082-2B32-3A6D-C0D6FB2E75EB}"/>
              </a:ext>
            </a:extLst>
          </p:cNvPr>
          <p:cNvSpPr txBox="1"/>
          <p:nvPr/>
        </p:nvSpPr>
        <p:spPr>
          <a:xfrm>
            <a:off x="6237890" y="1690687"/>
            <a:ext cx="5213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Interaction with 3</a:t>
            </a:r>
            <a:r>
              <a:rPr lang="en-GB" b="1" baseline="30000" dirty="0">
                <a:solidFill>
                  <a:srgbClr val="000000"/>
                </a:solidFill>
              </a:rPr>
              <a:t>rd</a:t>
            </a:r>
            <a:r>
              <a:rPr lang="en-GB" b="1" dirty="0">
                <a:solidFill>
                  <a:srgbClr val="000000"/>
                </a:solidFill>
              </a:rPr>
              <a:t> parties:</a:t>
            </a:r>
            <a:r>
              <a:rPr lang="en-GB" dirty="0">
                <a:solidFill>
                  <a:srgbClr val="000000"/>
                </a:solidFill>
              </a:rPr>
              <a:t> attend meetings with a colleague if uncomfortable going alone; send code of conduct polices as part of our account forms and T&amp;Cs.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76FCB3-40AB-5BFD-720A-4C01C3B29D0C}"/>
              </a:ext>
            </a:extLst>
          </p:cNvPr>
          <p:cNvSpPr txBox="1"/>
          <p:nvPr/>
        </p:nvSpPr>
        <p:spPr>
          <a:xfrm>
            <a:off x="515007" y="3076662"/>
            <a:ext cx="5213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Social situations:</a:t>
            </a:r>
            <a:r>
              <a:rPr lang="en-GB" dirty="0">
                <a:solidFill>
                  <a:srgbClr val="000000"/>
                </a:solidFill>
              </a:rPr>
              <a:t> ensure you know the signs of sexual harassment and know how to act; designated person at work events who can discreetly support anyone who feels unsafe, uncomfortable, or who may have had too much to drink.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ADE245-AC12-3E34-6640-410DDC98AC43}"/>
              </a:ext>
            </a:extLst>
          </p:cNvPr>
          <p:cNvSpPr txBox="1"/>
          <p:nvPr/>
        </p:nvSpPr>
        <p:spPr>
          <a:xfrm>
            <a:off x="6237889" y="3076662"/>
            <a:ext cx="5213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Late nights:</a:t>
            </a:r>
            <a:r>
              <a:rPr lang="en-GB" dirty="0">
                <a:solidFill>
                  <a:srgbClr val="000000"/>
                </a:solidFill>
              </a:rPr>
              <a:t> always take the safe option home, speak to leadership if you have any concerns about getting home safely.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8B7326-3284-E5D3-4D9C-6686FB6DBE77}"/>
              </a:ext>
            </a:extLst>
          </p:cNvPr>
          <p:cNvSpPr txBox="1"/>
          <p:nvPr/>
        </p:nvSpPr>
        <p:spPr>
          <a:xfrm>
            <a:off x="3400095" y="5088197"/>
            <a:ext cx="5213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Personal interactions:</a:t>
            </a:r>
            <a:r>
              <a:rPr lang="en-GB" dirty="0">
                <a:solidFill>
                  <a:srgbClr val="000000"/>
                </a:solidFill>
              </a:rPr>
              <a:t> check the dynamics of the relationship, is there an unbalance (e.g., can someone exercise control over someone else?).</a:t>
            </a:r>
          </a:p>
        </p:txBody>
      </p:sp>
    </p:spTree>
    <p:extLst>
      <p:ext uri="{BB962C8B-B14F-4D97-AF65-F5344CB8AC3E}">
        <p14:creationId xmlns:p14="http://schemas.microsoft.com/office/powerpoint/2010/main" val="4101602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A4AB8-DC6B-AD3B-68BD-A74C8B8E9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1405E5-8814-73CF-2D62-AA52A0BE3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3325231" y="122600"/>
            <a:ext cx="5541538" cy="78118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C23CC7-3A86-6840-E680-096A2E1CA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assessment</a:t>
            </a:r>
            <a:br>
              <a:rPr lang="en-GB" dirty="0"/>
            </a:br>
            <a:r>
              <a:rPr lang="en-GB" sz="2800" b="1" dirty="0"/>
              <a:t>(Example from the </a:t>
            </a:r>
            <a:r>
              <a:rPr lang="en-GB" sz="2800" b="1" dirty="0">
                <a:hlinkClick r:id="rId4"/>
              </a:rPr>
              <a:t>WineGB Safeguarding Toolkit</a:t>
            </a:r>
            <a:r>
              <a:rPr lang="en-GB" sz="2800" b="1" dirty="0"/>
              <a:t>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8227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9AF44-AACC-2014-825B-88594A07D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317E62-6F17-D1C7-0A60-7BABCE477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3158130" y="-336409"/>
            <a:ext cx="5491898" cy="85902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74C86A-0223-5D0D-1858-6BB83AECF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assessment</a:t>
            </a:r>
            <a:br>
              <a:rPr lang="en-GB" dirty="0"/>
            </a:br>
            <a:r>
              <a:rPr lang="en-GB" sz="2800" b="1" dirty="0"/>
              <a:t>(Example from the </a:t>
            </a:r>
            <a:r>
              <a:rPr lang="en-GB" sz="2800" b="1" dirty="0">
                <a:hlinkClick r:id="rId4"/>
              </a:rPr>
              <a:t>WineGB Safeguarding Toolkit</a:t>
            </a:r>
            <a:r>
              <a:rPr lang="en-GB" sz="2800" b="1" dirty="0"/>
              <a:t>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26311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inks United">
      <a:dk1>
        <a:srgbClr val="140002"/>
      </a:dk1>
      <a:lt1>
        <a:sysClr val="window" lastClr="FFFFFF"/>
      </a:lt1>
      <a:dk2>
        <a:srgbClr val="3F1060"/>
      </a:dk2>
      <a:lt2>
        <a:srgbClr val="F9DBBD"/>
      </a:lt2>
      <a:accent1>
        <a:srgbClr val="9E50C5"/>
      </a:accent1>
      <a:accent2>
        <a:srgbClr val="FCA17D"/>
      </a:accent2>
      <a:accent3>
        <a:srgbClr val="FF6978"/>
      </a:accent3>
      <a:accent4>
        <a:srgbClr val="F9DBBD"/>
      </a:accent4>
      <a:accent5>
        <a:srgbClr val="83B692"/>
      </a:accent5>
      <a:accent6>
        <a:srgbClr val="94BFBE"/>
      </a:accent6>
      <a:hlink>
        <a:srgbClr val="FF6978"/>
      </a:hlink>
      <a:folHlink>
        <a:srgbClr val="9E50C5"/>
      </a:folHlink>
    </a:clrScheme>
    <a:fontScheme name="Drinks United">
      <a:majorFont>
        <a:latin typeface="Lato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2925cca-8334-488e-9038-413fa16618d0" xsi:nil="true"/>
    <lcf76f155ced4ddcb4097134ff3c332f xmlns="b0edc565-64cf-4486-89bc-1bf8cc4f200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5A2B9A72175E439F1CB57238577125" ma:contentTypeVersion="16" ma:contentTypeDescription="Create a new document." ma:contentTypeScope="" ma:versionID="6b3608746dad008bce47df0e019e7e46">
  <xsd:schema xmlns:xsd="http://www.w3.org/2001/XMLSchema" xmlns:xs="http://www.w3.org/2001/XMLSchema" xmlns:p="http://schemas.microsoft.com/office/2006/metadata/properties" xmlns:ns2="b0edc565-64cf-4486-89bc-1bf8cc4f2004" xmlns:ns3="a2925cca-8334-488e-9038-413fa16618d0" targetNamespace="http://schemas.microsoft.com/office/2006/metadata/properties" ma:root="true" ma:fieldsID="2ae4947eb2b93f77cf341bd8f958a688" ns2:_="" ns3:_="">
    <xsd:import namespace="b0edc565-64cf-4486-89bc-1bf8cc4f2004"/>
    <xsd:import namespace="a2925cca-8334-488e-9038-413fa16618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edc565-64cf-4486-89bc-1bf8cc4f20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2b3bb4e-e937-446c-8e7d-4666cc8132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925cca-8334-488e-9038-413fa16618d0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74b672b-aaae-47e2-aa43-c7167a8bb53a}" ma:internalName="TaxCatchAll" ma:showField="CatchAllData" ma:web="a2925cca-8334-488e-9038-413fa16618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A28C28-4214-409D-AE9B-E6FF1510BA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62D88A-1F8D-43F3-9208-D86C197321BE}">
  <ds:schemaRefs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a2925cca-8334-488e-9038-413fa16618d0"/>
    <ds:schemaRef ds:uri="http://schemas.microsoft.com/office/2006/documentManagement/types"/>
    <ds:schemaRef ds:uri="http://purl.org/dc/terms/"/>
    <ds:schemaRef ds:uri="b0edc565-64cf-4486-89bc-1bf8cc4f200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5F80E4-4F7C-4A24-902F-D4494DA86C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edc565-64cf-4486-89bc-1bf8cc4f2004"/>
    <ds:schemaRef ds:uri="a2925cca-8334-488e-9038-413fa16618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669</Words>
  <Application>Microsoft Office PowerPoint</Application>
  <PresentationFormat>Widescreen</PresentationFormat>
  <Paragraphs>93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Arial</vt:lpstr>
      <vt:lpstr>Calibri</vt:lpstr>
      <vt:lpstr>Lato Black</vt:lpstr>
      <vt:lpstr>Montserrat</vt:lpstr>
      <vt:lpstr>Symbol</vt:lpstr>
      <vt:lpstr>Wingdings</vt:lpstr>
      <vt:lpstr>Office Theme</vt:lpstr>
      <vt:lpstr>Training Template  Company Sexual Harassment Policy &amp; Procedures Overview</vt:lpstr>
      <vt:lpstr>Agenda</vt:lpstr>
      <vt:lpstr>What is sexual harassment?</vt:lpstr>
      <vt:lpstr>Sexual harassment could include</vt:lpstr>
      <vt:lpstr>Our duty as employers</vt:lpstr>
      <vt:lpstr>Action Plan</vt:lpstr>
      <vt:lpstr>When are situations risky?</vt:lpstr>
      <vt:lpstr>Risk assessment (Example from the WineGB Safeguarding Toolkit)</vt:lpstr>
      <vt:lpstr>Risk assessment (Example from the WineGB Safeguarding Toolkit)</vt:lpstr>
      <vt:lpstr>Reporting incidents of sexual harassment</vt:lpstr>
      <vt:lpstr>Ongoing monitoring and prevention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Indigo sustainability plan</dc:title>
  <dc:creator>Jo Lory</dc:creator>
  <cp:lastModifiedBy>Laura Aiken</cp:lastModifiedBy>
  <cp:revision>21</cp:revision>
  <dcterms:created xsi:type="dcterms:W3CDTF">2022-01-12T13:05:00Z</dcterms:created>
  <dcterms:modified xsi:type="dcterms:W3CDTF">2025-09-25T11:31:57Z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0x010100675A2B9A72175E439F1CB57238577125</vt:lpwstr>
  </property>
  <property fmtid="{D5CDD505-2E9C-101B-9397-08002B2CF9AE}" pid="3" name="MediaServiceImageTags">
    <vt:lpwstr/>
  </property>
</Properties>
</file>